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01.09.2022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Workspace (Projekt) - Initialisierung / </a:t>
            </a:r>
            <a:r>
              <a:rPr lang="de-CH" err="1">
                <a:latin typeface="Bio Sans"/>
              </a:rPr>
              <a:t>Scaffolding</a:t>
            </a:r>
            <a:endParaRPr lang="de-CH" err="1"/>
          </a:p>
          <a:p>
            <a:r>
              <a:rPr lang="de-CH">
                <a:latin typeface="Bio Sans"/>
              </a:rPr>
              <a:t>Code-Generatoren auf Basis des Style Guides</a:t>
            </a:r>
            <a:endParaRPr lang="de-CH"/>
          </a:p>
          <a:p>
            <a:r>
              <a:rPr lang="de-CH">
                <a:latin typeface="Bio Sans"/>
              </a:rPr>
              <a:t>Hilfreiche Tools (</a:t>
            </a:r>
            <a:r>
              <a:rPr lang="de-CH" err="1">
                <a:latin typeface="Bio Sans"/>
              </a:rPr>
              <a:t>Testing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Linting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Builds</a:t>
            </a:r>
            <a:r>
              <a:rPr lang="de-CH">
                <a:latin typeface="Bio Sans"/>
              </a:rPr>
              <a:t>...usw.)</a:t>
            </a:r>
            <a:endParaRPr lang="de-CH"/>
          </a:p>
          <a:p>
            <a:r>
              <a:rPr lang="de-CH" err="1">
                <a:latin typeface="Bio Sans"/>
              </a:rPr>
              <a:t>Schematics</a:t>
            </a:r>
            <a:endParaRPr lang="de-CH" err="1"/>
          </a:p>
          <a:p>
            <a:pPr lvl="1"/>
            <a:endParaRPr lang="de-CH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hlinkClick r:id="rId3"/>
              </a:rPr>
              <a:t>https://github.com/angular/angular-cli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914400" lvl="2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Applikation-Workspace mit der Angular CLI erstellen: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/>
              <a:t>CLI global installieren mit NPM</a:t>
            </a:r>
          </a:p>
          <a:p>
            <a:pPr lvl="1"/>
            <a:r>
              <a:rPr lang="de-CH" err="1">
                <a:latin typeface="Bio Sans"/>
              </a:rPr>
              <a:t>npm</a:t>
            </a:r>
            <a:r>
              <a:rPr lang="de-CH">
                <a:latin typeface="Bio Sans"/>
              </a:rPr>
              <a:t> i -g @anuglar/cli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Neue Applikation mit dem Namen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</a:t>
            </a:r>
          </a:p>
          <a:p>
            <a:pPr lvl="1"/>
            <a:r>
              <a:rPr lang="de-CH" b="1" err="1">
                <a:latin typeface="Bio Sans"/>
              </a:rPr>
              <a:t>ng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new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(cli-</a:t>
            </a:r>
            <a:r>
              <a:rPr lang="de-CH" err="1">
                <a:latin typeface="Bio Sans"/>
              </a:rPr>
              <a:t>command</a:t>
            </a:r>
            <a:r>
              <a:rPr lang="de-CH">
                <a:latin typeface="Bio Sans"/>
              </a:rPr>
              <a:t>)</a:t>
            </a:r>
          </a:p>
          <a:p>
            <a:pPr lvl="2"/>
            <a:r>
              <a:rPr lang="de-CH">
                <a:latin typeface="Bio Sans"/>
              </a:rPr>
              <a:t>Die Frage bezüglich Routings mit </a:t>
            </a:r>
            <a:r>
              <a:rPr lang="de-CH" b="1">
                <a:latin typeface="Bio Sans"/>
              </a:rPr>
              <a:t>NEIN </a:t>
            </a:r>
            <a:r>
              <a:rPr lang="de-CH">
                <a:latin typeface="Bio Sans"/>
              </a:rPr>
              <a:t>beantworten</a:t>
            </a:r>
          </a:p>
          <a:p>
            <a:pPr lvl="2"/>
            <a:r>
              <a:rPr lang="de-CH">
                <a:latin typeface="Bio Sans"/>
              </a:rPr>
              <a:t>Als Stylesheet </a:t>
            </a:r>
            <a:r>
              <a:rPr lang="de-CH" b="1">
                <a:latin typeface="Bio Sans"/>
              </a:rPr>
              <a:t>SCSS </a:t>
            </a:r>
            <a:r>
              <a:rPr lang="de-CH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Kann je nach Angular-Vers. variieren</a:t>
            </a:r>
            <a:endParaRPr lang="de-CH"/>
          </a:p>
          <a:p>
            <a:r>
              <a:rPr lang="de-CH"/>
              <a:t>Äusserste Schicht</a:t>
            </a:r>
          </a:p>
          <a:p>
            <a:pPr lvl="1"/>
            <a:r>
              <a:rPr lang="de-CH"/>
              <a:t>Config Files</a:t>
            </a:r>
          </a:p>
          <a:p>
            <a:pPr lvl="2"/>
            <a:r>
              <a:rPr lang="de-CH"/>
              <a:t>package.json / tsconfig.json ...</a:t>
            </a:r>
          </a:p>
          <a:p>
            <a:r>
              <a:rPr lang="de-CH"/>
              <a:t>src / root</a:t>
            </a:r>
          </a:p>
          <a:p>
            <a:pPr lvl="1"/>
            <a:r>
              <a:rPr lang="de-CH">
                <a:latin typeface="Bio Sans"/>
              </a:rPr>
              <a:t>Styles</a:t>
            </a:r>
            <a:endParaRPr lang="de-CH"/>
          </a:p>
          <a:p>
            <a:pPr lvl="1"/>
            <a:r>
              <a:rPr lang="de-CH"/>
              <a:t>index.html</a:t>
            </a:r>
          </a:p>
          <a:p>
            <a:r>
              <a:rPr lang="de-CH"/>
              <a:t>app</a:t>
            </a:r>
          </a:p>
          <a:p>
            <a:pPr lvl="1"/>
            <a:r>
              <a:rPr lang="de-CH"/>
              <a:t>Module / Routes</a:t>
            </a:r>
          </a:p>
          <a:p>
            <a:pPr lvl="1"/>
            <a:r>
              <a:rPr lang="de-CH"/>
              <a:t>Weitere Componenten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Surfing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8065A5-CEBF-4432-8BD5-7E0F060DAB23}"/>
              </a:ext>
            </a:extLst>
          </p:cNvPr>
          <p:cNvSpPr txBox="1"/>
          <p:nvPr/>
        </p:nvSpPr>
        <p:spPr>
          <a:xfrm>
            <a:off x="7469553" y="2799860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Coding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729783" y="3464168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Tennis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4E9113-A44C-4395-8EA2-DB6B4DF6C180}"/>
              </a:ext>
            </a:extLst>
          </p:cNvPr>
          <p:cNvSpPr txBox="1"/>
          <p:nvPr/>
        </p:nvSpPr>
        <p:spPr>
          <a:xfrm>
            <a:off x="7000631" y="3092937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Gourmet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B68C5F-F5C4-4669-8827-980F580158E5}"/>
              </a:ext>
            </a:extLst>
          </p:cNvPr>
          <p:cNvSpPr txBox="1"/>
          <p:nvPr/>
        </p:nvSpPr>
        <p:spPr>
          <a:xfrm>
            <a:off x="8553937" y="3092936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Nature</a:t>
            </a:r>
            <a:endParaRPr lang="de-DE" sz="2400" b="1"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8B1863-516B-490F-AA65-798B5D165FCD}"/>
              </a:ext>
            </a:extLst>
          </p:cNvPr>
          <p:cNvSpPr txBox="1"/>
          <p:nvPr/>
        </p:nvSpPr>
        <p:spPr>
          <a:xfrm>
            <a:off x="8426937" y="2721706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Friends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701222" y="239513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Tochter (4Mt)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6FB0-989B-4DF1-923B-63AB60F7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42" y="3484488"/>
            <a:ext cx="5796775" cy="30071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089399" y="30552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4131655"/>
            <a:ext cx="2467358" cy="1725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792094" y="2542997"/>
            <a:ext cx="4388174" cy="2241654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Feedback-Formular</a:t>
            </a:r>
            <a:endParaRPr lang="de-DE" b="1" dirty="0"/>
          </a:p>
          <a:p>
            <a:pPr lvl="1"/>
            <a:r>
              <a:rPr lang="de-DE" dirty="0"/>
              <a:t>https://www.ch-open.ch/feedback-workshop-tage-2022/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Ein Komponente ist eine 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 mit View</a:t>
            </a:r>
            <a:r>
              <a:rPr lang="de-CH">
                <a:latin typeface="Bio Sans"/>
              </a:rPr>
              <a:t> (Template)</a:t>
            </a:r>
            <a:endParaRPr lang="de-DE"/>
          </a:p>
          <a:p>
            <a:r>
              <a:rPr lang="de-CH" b="1">
                <a:latin typeface="Bio Sans"/>
              </a:rPr>
              <a:t>Strukturale-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Hinzufügen, Löschen, Ersetzen von Dom-Elementen)</a:t>
            </a:r>
            <a:endParaRPr lang="de-CH"/>
          </a:p>
          <a:p>
            <a:pPr marL="457200" lvl="1" indent="0">
              <a:buNone/>
            </a:pPr>
            <a:endParaRPr lang="en-US" i="1"/>
          </a:p>
          <a:p>
            <a:pPr marL="514350" indent="-514350">
              <a:buAutoNum type="arabicPeriod"/>
            </a:pPr>
            <a:endParaRPr lang="de-CH"/>
          </a:p>
          <a:p>
            <a:r>
              <a:rPr lang="de-CH" b="1">
                <a:latin typeface="Bio Sans"/>
              </a:rPr>
              <a:t>Attribut-Direktive: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Änderung an Erscheinung und Erweiterung am 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Dom-Element</a:t>
            </a:r>
            <a:br>
              <a:rPr lang="en-US" i="1">
                <a:latin typeface="Bio Sans"/>
              </a:rPr>
            </a:br>
            <a:br>
              <a:rPr lang="en-US" i="1">
                <a:latin typeface="Bio Sans"/>
              </a:rPr>
            </a:br>
            <a:r>
              <a:rPr lang="en-US" sz="2000">
                <a:latin typeface="Bio Sans"/>
              </a:rPr>
              <a:t>&lt;p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>
                <a:latin typeface="Bio Sans"/>
              </a:rPr>
              <a:t>&gt;Highlight me!&lt;/p&gt;</a:t>
            </a:r>
            <a:endParaRPr lang="de-CH" sz="2000" i="1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Two</a:t>
            </a:r>
            <a:r>
              <a:rPr lang="de-CH" b="1">
                <a:latin typeface="Bio Sans"/>
              </a:rPr>
              <a:t>-Way Binding:</a:t>
            </a:r>
            <a:endParaRPr lang="de-CH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9" y="1311278"/>
            <a:ext cx="3543300" cy="3248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56" t="204" r="913" b="47073"/>
          <a:stretch/>
        </p:blipFill>
        <p:spPr>
          <a:xfrm>
            <a:off x="7322554" y="3922709"/>
            <a:ext cx="3866830" cy="2420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40" y="2717974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80" y="4311677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1990802" y="4125241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Bio sans"/>
              </a:rPr>
              <a:t>Built</a:t>
            </a:r>
            <a:r>
              <a:rPr lang="de-DE" b="1">
                <a:latin typeface="Bio sans"/>
              </a:rPr>
              <a:t>-In </a:t>
            </a:r>
            <a:r>
              <a:rPr lang="de-DE" b="1" err="1">
                <a:latin typeface="Bio sans"/>
              </a:rPr>
              <a:t>CheckboxControlValueAccessor</a:t>
            </a:r>
            <a:r>
              <a:rPr lang="de-DE" b="1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3CAE-363A-49DE-B3B4-6D2DEC16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11" y="4651602"/>
            <a:ext cx="9703317" cy="3957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müssen das entsprechende Modul mit der </a:t>
            </a:r>
            <a:r>
              <a:rPr lang="de-CH" b="1" err="1">
                <a:latin typeface="Bio Sans"/>
              </a:rPr>
              <a:t>ngModule-Directive</a:t>
            </a:r>
            <a:r>
              <a:rPr lang="de-CH" b="1">
                <a:latin typeface="Bio Sans"/>
              </a:rPr>
              <a:t> importieren:</a:t>
            </a:r>
            <a:endParaRPr lang="de-CH" b="1"/>
          </a:p>
          <a:p>
            <a:pPr lvl="1"/>
            <a:r>
              <a:rPr lang="de-CH">
                <a:latin typeface="Bio Sans"/>
              </a:rPr>
              <a:t>Im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app.module.ts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das </a:t>
            </a:r>
            <a:r>
              <a:rPr lang="de-CH" b="1" err="1">
                <a:latin typeface="Bio Sans"/>
              </a:rPr>
              <a:t>FormsModule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von Angular importieren:</a:t>
            </a:r>
            <a:br>
              <a:rPr lang="de-CH">
                <a:latin typeface="Bio Sans"/>
              </a:rPr>
            </a:br>
            <a:r>
              <a:rPr lang="de-CH" sz="2000" err="1">
                <a:latin typeface="Bio Sans"/>
              </a:rPr>
              <a:t>import</a:t>
            </a:r>
            <a:r>
              <a:rPr lang="de-CH" sz="2000">
                <a:latin typeface="Bio Sans"/>
              </a:rPr>
              <a:t> { </a:t>
            </a:r>
            <a:r>
              <a:rPr lang="de-CH" sz="2000" err="1">
                <a:latin typeface="Bio Sans"/>
              </a:rPr>
              <a:t>FormsModule</a:t>
            </a:r>
            <a:r>
              <a:rPr lang="de-CH" sz="2000">
                <a:latin typeface="Bio Sans"/>
              </a:rPr>
              <a:t> } </a:t>
            </a:r>
            <a:r>
              <a:rPr lang="de-CH" sz="2000" err="1">
                <a:latin typeface="Bio Sans"/>
              </a:rPr>
              <a:t>from</a:t>
            </a:r>
            <a:r>
              <a:rPr lang="de-CH" sz="2000">
                <a:latin typeface="Bio Sans"/>
              </a:rPr>
              <a:t> '@angular/</a:t>
            </a:r>
            <a:r>
              <a:rPr lang="de-CH" sz="2000" err="1">
                <a:latin typeface="Bio Sans"/>
              </a:rPr>
              <a:t>forms</a:t>
            </a:r>
            <a:r>
              <a:rPr lang="de-CH" sz="2000">
                <a:latin typeface="Bio Sans"/>
              </a:rPr>
              <a:t>';</a:t>
            </a:r>
            <a:endParaRPr lang="de-CH" sz="2000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Nun möchten wir auch die Möglichkeit haben, ein neues Todo via Formular zur Liste hinzuzufügen:</a:t>
            </a:r>
            <a:endParaRPr lang="de-DE" b="1"/>
          </a:p>
          <a:p>
            <a:r>
              <a:rPr lang="de-CH">
                <a:latin typeface="Bio Sans"/>
              </a:rPr>
              <a:t>Wir verwenden hierzu </a:t>
            </a:r>
            <a:r>
              <a:rPr lang="de-CH" b="1">
                <a:latin typeface="Bio Sans"/>
              </a:rPr>
              <a:t>«Reactive Forms»</a:t>
            </a:r>
            <a:r>
              <a:rPr lang="de-CH">
                <a:latin typeface="Bio Sans"/>
              </a:rPr>
              <a:t> anstatt wie im vorherigen Beispiel </a:t>
            </a:r>
            <a:r>
              <a:rPr lang="de-CH" b="1">
                <a:latin typeface="Bio Sans"/>
              </a:rPr>
              <a:t>«Template Driven Forms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</a:t>
            </a:r>
            <a:r>
              <a:rPr lang="de-CH" b="1" dirty="0" err="1">
                <a:latin typeface="Bio Sans"/>
              </a:rPr>
              <a:t>Anforderunge</a:t>
            </a:r>
            <a:r>
              <a:rPr lang="de-CH" b="1" dirty="0">
                <a:latin typeface="Bio Sans"/>
              </a:rPr>
              <a:t>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A4D92BE-57B8-49C9-8B2B-FA282609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2131662"/>
            <a:ext cx="4778297" cy="30964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568604" y="3873190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395653" y="2163337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kontinuierlich aktualisiert vom Angular Core Team</a:t>
            </a:r>
          </a:p>
          <a:p>
            <a:r>
              <a:rPr lang="de-CH">
                <a:latin typeface="Bio Sans"/>
              </a:rPr>
              <a:t>basiert auf 'Best Practice'</a:t>
            </a:r>
            <a:endParaRPr lang="de-CH"/>
          </a:p>
          <a:p>
            <a:r>
              <a:rPr lang="de-CH">
                <a:latin typeface="Bio Sans"/>
              </a:rPr>
              <a:t>erste Anlaufstelle bei Fragen zu Design Patterns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latin typeface="Bio Sans"/>
                <a:hlinkClick r:id="rId2"/>
              </a:rPr>
              <a:t>https://angular.io/styleguide</a:t>
            </a:r>
            <a:endParaRPr lang="de-CH"/>
          </a:p>
          <a:p>
            <a:pPr marL="0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aus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dem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wollen nun mit einem Guard verhindern, dass der Benutzer weg navigiert, falls es ungespeicherte Änderungen hat</a:t>
            </a:r>
            <a:endParaRPr lang="de-DE" b="1">
              <a:latin typeface="Bio Sans"/>
            </a:endParaRPr>
          </a:p>
          <a:p>
            <a:r>
              <a:rPr lang="de-CH">
                <a:latin typeface="Bio Sans"/>
              </a:rPr>
              <a:t>erstelle die Klasse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guards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pending-changes.guard.ts</a:t>
            </a:r>
            <a:r>
              <a:rPr lang="de-CH" b="1">
                <a:latin typeface="Bio Sans"/>
              </a:rPr>
              <a:t>»,</a:t>
            </a:r>
            <a:r>
              <a:rPr lang="de-CH">
                <a:latin typeface="Bio Sans"/>
              </a:rPr>
              <a:t> welche überprüft, ob die Form </a:t>
            </a:r>
            <a:r>
              <a:rPr lang="de-CH" b="1">
                <a:latin typeface="Bio Sans"/>
              </a:rPr>
              <a:t>'dirty' </a:t>
            </a:r>
            <a:r>
              <a:rPr lang="de-CH">
                <a:latin typeface="Bio Sans"/>
              </a:rPr>
              <a:t>ist oder nicht</a:t>
            </a:r>
          </a:p>
          <a:p>
            <a:r>
              <a:rPr lang="de-CH">
                <a:latin typeface="Bio Sans"/>
              </a:rPr>
              <a:t>Falls die Form </a:t>
            </a:r>
            <a:r>
              <a:rPr lang="de-CH" b="1">
                <a:latin typeface="Bio Sans"/>
              </a:rPr>
              <a:t>'</a:t>
            </a:r>
            <a:r>
              <a:rPr lang="de-CH" b="1" err="1">
                <a:latin typeface="Bio Sans"/>
              </a:rPr>
              <a:t>dirty</a:t>
            </a:r>
            <a:r>
              <a:rPr lang="de-CH" b="1">
                <a:latin typeface="Bio Sans"/>
              </a:rPr>
              <a:t>'</a:t>
            </a:r>
            <a:r>
              <a:rPr lang="de-CH">
                <a:latin typeface="Bio Sans"/>
              </a:rPr>
              <a:t> ist, soll eine Snackbarmeldung ausgegeben werden, dass noch ungespeicherte Änderungen vorhanden sind und darum nicht navigiert werden kann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Gratulation!</a:t>
            </a:r>
            <a:br>
              <a:rPr lang="de-CH" sz="3100">
                <a:latin typeface="Bio Sans"/>
              </a:rPr>
            </a:br>
            <a:r>
              <a:rPr lang="de-CH" sz="3100">
                <a:solidFill>
                  <a:srgbClr val="FFFFFF"/>
                </a:solidFill>
                <a:latin typeface="Bio Sans"/>
              </a:rPr>
              <a:t>Du hast eine </a:t>
            </a:r>
            <a:r>
              <a:rPr lang="de-CH" sz="3100" err="1">
                <a:solidFill>
                  <a:srgbClr val="FFFFFF"/>
                </a:solidFill>
                <a:latin typeface="Bio Sans"/>
              </a:rPr>
              <a:t>Todo</a:t>
            </a:r>
            <a:r>
              <a:rPr lang="de-CH" sz="3100">
                <a:solidFill>
                  <a:srgbClr val="FFFFFF"/>
                </a:solidFill>
                <a:latin typeface="Bio Sans"/>
              </a:rPr>
              <a:t>-App mit Angular erstellt.</a:t>
            </a:r>
            <a:endParaRPr lang="de-CH" sz="310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Folgende Themen solltet ihr anschauen:</a:t>
            </a:r>
          </a:p>
          <a:p>
            <a:r>
              <a:rPr lang="de-CH" sz="2000" b="1">
                <a:latin typeface="Bio Sans"/>
              </a:rPr>
              <a:t>Change </a:t>
            </a:r>
            <a:r>
              <a:rPr lang="de-CH" sz="2000" b="1" err="1">
                <a:latin typeface="Bio Sans"/>
              </a:rPr>
              <a:t>Detection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(Strategy/Performance &amp; </a:t>
            </a:r>
            <a:r>
              <a:rPr lang="de-CH" sz="2000" err="1">
                <a:latin typeface="Bio Sans"/>
              </a:rPr>
              <a:t>ExpressionChangedAfterItHasBeenCheckedError</a:t>
            </a:r>
            <a:r>
              <a:rPr lang="de-CH" sz="2000">
                <a:latin typeface="Bio Sans"/>
              </a:rPr>
              <a:t>)</a:t>
            </a:r>
            <a:endParaRPr lang="de-CH" sz="2000" b="1"/>
          </a:p>
          <a:p>
            <a:r>
              <a:rPr lang="de-CH" sz="2000" b="1">
                <a:latin typeface="Bio Sans"/>
              </a:rPr>
              <a:t>Dependency Injection</a:t>
            </a:r>
            <a:endParaRPr lang="de-CH" sz="2000">
              <a:latin typeface="Bio Sans"/>
            </a:endParaRPr>
          </a:p>
          <a:p>
            <a:r>
              <a:rPr lang="de-CH" sz="2000" b="1">
                <a:latin typeface="Bio Sans"/>
              </a:rPr>
              <a:t>State-Management </a:t>
            </a:r>
            <a:r>
              <a:rPr lang="de-CH" sz="2000">
                <a:latin typeface="Bio Sans"/>
              </a:rPr>
              <a:t>(</a:t>
            </a:r>
            <a:r>
              <a:rPr lang="de-CH" sz="2000" err="1">
                <a:latin typeface="Bio Sans"/>
              </a:rPr>
              <a:t>Redux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pattern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NgRx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err="1">
                <a:latin typeface="Bio Sans"/>
              </a:rPr>
              <a:t>internationalization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View </a:t>
            </a:r>
            <a:r>
              <a:rPr lang="de-CH" sz="2000" b="1" err="1">
                <a:latin typeface="Bio Sans"/>
              </a:rPr>
              <a:t>Encapsulation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(Styling </a:t>
            </a:r>
            <a:r>
              <a:rPr lang="de-CH" sz="2000" err="1">
                <a:latin typeface="Bio Sans"/>
              </a:rPr>
              <a:t>of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components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Container-/ </a:t>
            </a:r>
            <a:r>
              <a:rPr lang="de-CH" sz="2000" b="1" err="1">
                <a:latin typeface="Bio Sans"/>
              </a:rPr>
              <a:t>Presentation</a:t>
            </a:r>
            <a:r>
              <a:rPr lang="de-CH" sz="2000" b="1">
                <a:latin typeface="Bio Sans"/>
              </a:rPr>
              <a:t>-Components</a:t>
            </a:r>
            <a:endParaRPr lang="de-CH" sz="2000" b="1"/>
          </a:p>
          <a:p>
            <a:r>
              <a:rPr lang="de-CH" sz="2000" b="1">
                <a:latin typeface="Bio Sans"/>
              </a:rPr>
              <a:t>WebComponents (Angular Elements)</a:t>
            </a:r>
            <a:endParaRPr lang="de-CH" sz="2000" b="1"/>
          </a:p>
          <a:p>
            <a:r>
              <a:rPr lang="de-CH" sz="2000" b="1">
                <a:latin typeface="Bio Sans"/>
              </a:rPr>
              <a:t>SSR (Angular Univeral)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3807</Words>
  <Application>Microsoft Office PowerPoint</Application>
  <PresentationFormat>Breitbild</PresentationFormat>
  <Paragraphs>626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2)</vt:lpstr>
      <vt:lpstr>Angular Tutorial (Aufgabe 3)</vt:lpstr>
      <vt:lpstr>Angular Tutorial (Aufgabe 3)</vt:lpstr>
      <vt:lpstr>Theorie: Metadata</vt:lpstr>
      <vt:lpstr>Theorie: The Template</vt:lpstr>
      <vt:lpstr>Angular Tutorial (Aufgabe 4)</vt:lpstr>
      <vt:lpstr>Angular Tutorial</vt:lpstr>
      <vt:lpstr>Angular Tutorial (Aufgabe 4)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5)</vt:lpstr>
      <vt:lpstr>Angular Tutorial: (Aufgabe 5)</vt:lpstr>
      <vt:lpstr>Angular Tutorial (Aufgabe 5)</vt:lpstr>
      <vt:lpstr>Wie können wir diese Fehler beheben?</vt:lpstr>
      <vt:lpstr>Angular Tutorial (Aufgabe 5)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6)</vt:lpstr>
      <vt:lpstr>Angular Tutorial (Aufgabe 6)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 Du hast eine Todo-App mit Angular erstellt.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56</cp:revision>
  <dcterms:created xsi:type="dcterms:W3CDTF">2020-05-31T11:39:20Z</dcterms:created>
  <dcterms:modified xsi:type="dcterms:W3CDTF">2022-09-01T12:08:29Z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